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9" r:id="rId5"/>
    <p:sldId id="261" r:id="rId6"/>
    <p:sldId id="263" r:id="rId7"/>
    <p:sldId id="264" r:id="rId8"/>
    <p:sldId id="266" r:id="rId9"/>
    <p:sldId id="262" r:id="rId10"/>
    <p:sldId id="268" r:id="rId11"/>
    <p:sldId id="269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 Bold" panose="020B060402020202020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56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162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3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6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9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3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3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967632"/>
            <a:ext cx="9445526" cy="2657921"/>
            <a:chOff x="0" y="0"/>
            <a:chExt cx="12594035" cy="3543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COVID-19 Data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6050756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Analyzing the Impact of COVID-19 Using Data Science.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24669" y="678656"/>
            <a:ext cx="9580661" cy="2526655"/>
            <a:chOff x="0" y="-66675"/>
            <a:chExt cx="12774215" cy="3368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74215" cy="3302198"/>
            </a:xfrm>
            <a:custGeom>
              <a:avLst/>
              <a:gdLst/>
              <a:ahLst/>
              <a:cxnLst/>
              <a:rect l="l" t="t" r="r" b="b"/>
              <a:pathLst>
                <a:path w="12774215" h="3302198">
                  <a:moveTo>
                    <a:pt x="0" y="0"/>
                  </a:moveTo>
                  <a:lnTo>
                    <a:pt x="12774215" y="0"/>
                  </a:lnTo>
                  <a:lnTo>
                    <a:pt x="12774215" y="3302198"/>
                  </a:lnTo>
                  <a:lnTo>
                    <a:pt x="0" y="3302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774215" cy="3368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dirty="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Conclusion: Key Insights and Future Research Directions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4669" y="3898701"/>
            <a:ext cx="594420" cy="594420"/>
            <a:chOff x="0" y="0"/>
            <a:chExt cx="792560" cy="792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02965" y="3997672"/>
            <a:ext cx="237828" cy="396329"/>
            <a:chOff x="0" y="0"/>
            <a:chExt cx="317103" cy="528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7103" cy="528438"/>
            </a:xfrm>
            <a:custGeom>
              <a:avLst/>
              <a:gdLst/>
              <a:ahLst/>
              <a:cxnLst/>
              <a:rect l="l" t="t" r="r" b="b"/>
              <a:pathLst>
                <a:path w="317103" h="528438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259" y="3898701"/>
            <a:ext cx="3302496" cy="412700"/>
            <a:chOff x="0" y="0"/>
            <a:chExt cx="4403328" cy="5502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Key Insights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83259" y="4469904"/>
            <a:ext cx="8722072" cy="422672"/>
            <a:chOff x="0" y="0"/>
            <a:chExt cx="11629430" cy="5635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29430" cy="563563"/>
            </a:xfrm>
            <a:custGeom>
              <a:avLst/>
              <a:gdLst/>
              <a:ahLst/>
              <a:cxnLst/>
              <a:rect l="l" t="t" r="r" b="b"/>
              <a:pathLst>
                <a:path w="11629430" h="563563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dirty="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Summarize insights from the EDA.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4669" y="5453955"/>
            <a:ext cx="594420" cy="594420"/>
            <a:chOff x="0" y="0"/>
            <a:chExt cx="792560" cy="7925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02965" y="5552926"/>
            <a:ext cx="237828" cy="396329"/>
            <a:chOff x="0" y="0"/>
            <a:chExt cx="317103" cy="5284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103" cy="528438"/>
            </a:xfrm>
            <a:custGeom>
              <a:avLst/>
              <a:gdLst/>
              <a:ahLst/>
              <a:cxnLst/>
              <a:rect l="l" t="t" r="r" b="b"/>
              <a:pathLst>
                <a:path w="317103" h="528438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83259" y="5453955"/>
            <a:ext cx="3302496" cy="412700"/>
            <a:chOff x="0" y="0"/>
            <a:chExt cx="4403328" cy="550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Lessons Learned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783259" y="6025158"/>
            <a:ext cx="8722072" cy="422672"/>
            <a:chOff x="0" y="0"/>
            <a:chExt cx="11629430" cy="5635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29430" cy="563563"/>
            </a:xfrm>
            <a:custGeom>
              <a:avLst/>
              <a:gdLst/>
              <a:ahLst/>
              <a:cxnLst/>
              <a:rect l="l" t="t" r="r" b="b"/>
              <a:pathLst>
                <a:path w="11629430" h="563563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dirty="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Highlight successful techniques.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4669" y="7009210"/>
            <a:ext cx="594420" cy="594420"/>
            <a:chOff x="0" y="0"/>
            <a:chExt cx="792560" cy="7925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02965" y="7108180"/>
            <a:ext cx="237828" cy="396329"/>
            <a:chOff x="0" y="0"/>
            <a:chExt cx="317103" cy="5284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17103" cy="528438"/>
            </a:xfrm>
            <a:custGeom>
              <a:avLst/>
              <a:gdLst/>
              <a:ahLst/>
              <a:cxnLst/>
              <a:rect l="l" t="t" r="r" b="b"/>
              <a:pathLst>
                <a:path w="317103" h="528438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83259" y="7009210"/>
            <a:ext cx="3302496" cy="412700"/>
            <a:chOff x="0" y="0"/>
            <a:chExt cx="4403328" cy="5502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Future Studies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83259" y="7580411"/>
            <a:ext cx="8722072" cy="422672"/>
            <a:chOff x="0" y="0"/>
            <a:chExt cx="11629430" cy="56356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629430" cy="563563"/>
            </a:xfrm>
            <a:custGeom>
              <a:avLst/>
              <a:gdLst/>
              <a:ahLst/>
              <a:cxnLst/>
              <a:rect l="l" t="t" r="r" b="b"/>
              <a:pathLst>
                <a:path w="11629430" h="563563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Suggest further research areas.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24669" y="8564464"/>
            <a:ext cx="594420" cy="594420"/>
            <a:chOff x="0" y="0"/>
            <a:chExt cx="792560" cy="79256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102965" y="8663434"/>
            <a:ext cx="237828" cy="396329"/>
            <a:chOff x="0" y="0"/>
            <a:chExt cx="317103" cy="52843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17103" cy="528438"/>
            </a:xfrm>
            <a:custGeom>
              <a:avLst/>
              <a:gdLst/>
              <a:ahLst/>
              <a:cxnLst/>
              <a:rect l="l" t="t" r="r" b="b"/>
              <a:pathLst>
                <a:path w="317103" h="528438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783259" y="8564464"/>
            <a:ext cx="4357390" cy="412700"/>
            <a:chOff x="0" y="0"/>
            <a:chExt cx="5809853" cy="55026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809854" cy="550267"/>
            </a:xfrm>
            <a:custGeom>
              <a:avLst/>
              <a:gdLst/>
              <a:ahLst/>
              <a:cxnLst/>
              <a:rect l="l" t="t" r="r" b="b"/>
              <a:pathLst>
                <a:path w="5809854" h="550267">
                  <a:moveTo>
                    <a:pt x="0" y="0"/>
                  </a:moveTo>
                  <a:lnTo>
                    <a:pt x="5809854" y="0"/>
                  </a:lnTo>
                  <a:lnTo>
                    <a:pt x="5809854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5809853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Policy Recommendations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783259" y="9135666"/>
            <a:ext cx="8722072" cy="422672"/>
            <a:chOff x="0" y="0"/>
            <a:chExt cx="11629430" cy="56356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629430" cy="563563"/>
            </a:xfrm>
            <a:custGeom>
              <a:avLst/>
              <a:gdLst/>
              <a:ahLst/>
              <a:cxnLst/>
              <a:rect l="l" t="t" r="r" b="b"/>
              <a:pathLst>
                <a:path w="11629430" h="563563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Inform future responses.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1BEDD-434A-477A-8C75-BC85A5F94743}"/>
              </a:ext>
            </a:extLst>
          </p:cNvPr>
          <p:cNvSpPr txBox="1"/>
          <p:nvPr/>
        </p:nvSpPr>
        <p:spPr>
          <a:xfrm>
            <a:off x="4960644" y="3989338"/>
            <a:ext cx="83667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8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BY</a:t>
            </a:r>
            <a:endParaRPr lang="en-IN" sz="8000" dirty="0">
              <a:effectLst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8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SOURAV MOHANTY</a:t>
            </a:r>
            <a:endParaRPr lang="en-IN" sz="8000" dirty="0">
              <a:effectLst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thesouravmohanty@gmail.com</a:t>
            </a:r>
            <a:endParaRPr lang="en-IN" dirty="0">
              <a:effectLst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07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040856"/>
          </a:xfrm>
          <a:custGeom>
            <a:avLst/>
            <a:gdLst/>
            <a:ahLst/>
            <a:cxnLst/>
            <a:rect l="l" t="t" r="r" b="b"/>
            <a:pathLst>
              <a:path w="18288000" h="3040856">
                <a:moveTo>
                  <a:pt x="0" y="0"/>
                </a:moveTo>
                <a:lnTo>
                  <a:pt x="18288000" y="0"/>
                </a:lnTo>
                <a:lnTo>
                  <a:pt x="18288000" y="3040856"/>
                </a:lnTo>
                <a:lnTo>
                  <a:pt x="0" y="3040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r="-3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1446" y="3711625"/>
            <a:ext cx="16585109" cy="1520130"/>
            <a:chOff x="0" y="0"/>
            <a:chExt cx="22113478" cy="2026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13478" cy="2026840"/>
            </a:xfrm>
            <a:custGeom>
              <a:avLst/>
              <a:gdLst/>
              <a:ahLst/>
              <a:cxnLst/>
              <a:rect l="l" t="t" r="r" b="b"/>
              <a:pathLst>
                <a:path w="22113478" h="2026840">
                  <a:moveTo>
                    <a:pt x="0" y="0"/>
                  </a:moveTo>
                  <a:lnTo>
                    <a:pt x="22113478" y="0"/>
                  </a:lnTo>
                  <a:lnTo>
                    <a:pt x="22113478" y="2026840"/>
                  </a:lnTo>
                  <a:lnTo>
                    <a:pt x="0" y="202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13478" cy="2064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4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Global COVID-19 Trends: Cases, Deaths, and Recoveries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1446" y="7606307"/>
            <a:ext cx="16585109" cy="28575"/>
            <a:chOff x="0" y="0"/>
            <a:chExt cx="22113478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13494" cy="38100"/>
            </a:xfrm>
            <a:custGeom>
              <a:avLst/>
              <a:gdLst/>
              <a:ahLst/>
              <a:cxnLst/>
              <a:rect l="l" t="t" r="r" b="b"/>
              <a:pathLst>
                <a:path w="2211349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094444" y="0"/>
                  </a:lnTo>
                  <a:cubicBezTo>
                    <a:pt x="22104984" y="0"/>
                    <a:pt x="22113494" y="8509"/>
                    <a:pt x="22113494" y="19050"/>
                  </a:cubicBezTo>
                  <a:cubicBezTo>
                    <a:pt x="22113494" y="29591"/>
                    <a:pt x="22104984" y="38100"/>
                    <a:pt x="2209444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081016" y="6754936"/>
            <a:ext cx="28575" cy="851446"/>
            <a:chOff x="0" y="0"/>
            <a:chExt cx="38100" cy="11352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0" cy="1135253"/>
            </a:xfrm>
            <a:custGeom>
              <a:avLst/>
              <a:gdLst/>
              <a:ahLst/>
              <a:cxnLst/>
              <a:rect l="l" t="t" r="r" b="b"/>
              <a:pathLst>
                <a:path w="38100" h="11352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821757" y="7332687"/>
            <a:ext cx="547241" cy="547241"/>
            <a:chOff x="0" y="0"/>
            <a:chExt cx="729655" cy="7296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9615" cy="729615"/>
            </a:xfrm>
            <a:custGeom>
              <a:avLst/>
              <a:gdLst/>
              <a:ahLst/>
              <a:cxnLst/>
              <a:rect l="l" t="t" r="r" b="b"/>
              <a:pathLst>
                <a:path w="729615" h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85915" y="7423770"/>
            <a:ext cx="218926" cy="364926"/>
            <a:chOff x="0" y="0"/>
            <a:chExt cx="291902" cy="4865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1902" cy="486568"/>
            </a:xfrm>
            <a:custGeom>
              <a:avLst/>
              <a:gdLst/>
              <a:ahLst/>
              <a:cxnLst/>
              <a:rect l="l" t="t" r="r" b="b"/>
              <a:pathLst>
                <a:path w="291902" h="486568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75024" y="5596532"/>
            <a:ext cx="3040856" cy="379959"/>
            <a:chOff x="0" y="0"/>
            <a:chExt cx="4054475" cy="5066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54475" cy="506612"/>
            </a:xfrm>
            <a:custGeom>
              <a:avLst/>
              <a:gdLst/>
              <a:ahLst/>
              <a:cxnLst/>
              <a:rect l="l" t="t" r="r" b="b"/>
              <a:pathLst>
                <a:path w="4054475" h="506612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Early Spread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4631" y="6122342"/>
            <a:ext cx="6001642" cy="389335"/>
            <a:chOff x="0" y="0"/>
            <a:chExt cx="8002190" cy="5191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002190" cy="519113"/>
            </a:xfrm>
            <a:custGeom>
              <a:avLst/>
              <a:gdLst/>
              <a:ahLst/>
              <a:cxnLst/>
              <a:rect l="l" t="t" r="r" b="b"/>
              <a:pathLst>
                <a:path w="8002190" h="519113">
                  <a:moveTo>
                    <a:pt x="0" y="0"/>
                  </a:moveTo>
                  <a:lnTo>
                    <a:pt x="8002190" y="0"/>
                  </a:lnTo>
                  <a:lnTo>
                    <a:pt x="8002190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8002190" cy="604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1874" dirty="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Initial outbreak and spread.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46615" y="7606234"/>
            <a:ext cx="28575" cy="851446"/>
            <a:chOff x="0" y="0"/>
            <a:chExt cx="38100" cy="11352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100" cy="1135253"/>
            </a:xfrm>
            <a:custGeom>
              <a:avLst/>
              <a:gdLst/>
              <a:ahLst/>
              <a:cxnLst/>
              <a:rect l="l" t="t" r="r" b="b"/>
              <a:pathLst>
                <a:path w="38100" h="11352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187356" y="7332687"/>
            <a:ext cx="547241" cy="547241"/>
            <a:chOff x="0" y="0"/>
            <a:chExt cx="729655" cy="7296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9615" cy="729615"/>
            </a:xfrm>
            <a:custGeom>
              <a:avLst/>
              <a:gdLst/>
              <a:ahLst/>
              <a:cxnLst/>
              <a:rect l="l" t="t" r="r" b="b"/>
              <a:pathLst>
                <a:path w="729615" h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351514" y="7423770"/>
            <a:ext cx="218926" cy="364926"/>
            <a:chOff x="0" y="0"/>
            <a:chExt cx="291902" cy="4865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91902" cy="486568"/>
            </a:xfrm>
            <a:custGeom>
              <a:avLst/>
              <a:gdLst/>
              <a:ahLst/>
              <a:cxnLst/>
              <a:rect l="l" t="t" r="r" b="b"/>
              <a:pathLst>
                <a:path w="291902" h="486568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940624" y="8700939"/>
            <a:ext cx="3040856" cy="379959"/>
            <a:chOff x="0" y="0"/>
            <a:chExt cx="4054475" cy="5066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54475" cy="506612"/>
            </a:xfrm>
            <a:custGeom>
              <a:avLst/>
              <a:gdLst/>
              <a:ahLst/>
              <a:cxnLst/>
              <a:rect l="l" t="t" r="r" b="b"/>
              <a:pathLst>
                <a:path w="4054475" h="506612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75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Peak Infections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460230" y="9226749"/>
            <a:ext cx="6001791" cy="389335"/>
            <a:chOff x="0" y="0"/>
            <a:chExt cx="8002388" cy="5191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002388" cy="519113"/>
            </a:xfrm>
            <a:custGeom>
              <a:avLst/>
              <a:gdLst/>
              <a:ahLst/>
              <a:cxnLst/>
              <a:rect l="l" t="t" r="r" b="b"/>
              <a:pathLst>
                <a:path w="8002388" h="519113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1874" dirty="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Highest infection rates.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812215" y="6754936"/>
            <a:ext cx="28575" cy="851446"/>
            <a:chOff x="0" y="0"/>
            <a:chExt cx="38100" cy="11352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8100" cy="1135253"/>
            </a:xfrm>
            <a:custGeom>
              <a:avLst/>
              <a:gdLst/>
              <a:ahLst/>
              <a:cxnLst/>
              <a:rect l="l" t="t" r="r" b="b"/>
              <a:pathLst>
                <a:path w="38100" h="11352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552956" y="7332687"/>
            <a:ext cx="547241" cy="547241"/>
            <a:chOff x="0" y="0"/>
            <a:chExt cx="729655" cy="72965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29615" cy="729615"/>
            </a:xfrm>
            <a:custGeom>
              <a:avLst/>
              <a:gdLst/>
              <a:ahLst/>
              <a:cxnLst/>
              <a:rect l="l" t="t" r="r" b="b"/>
              <a:pathLst>
                <a:path w="729615" h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717114" y="7423770"/>
            <a:ext cx="218926" cy="364926"/>
            <a:chOff x="0" y="0"/>
            <a:chExt cx="291902" cy="48656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91902" cy="486568"/>
            </a:xfrm>
            <a:custGeom>
              <a:avLst/>
              <a:gdLst/>
              <a:ahLst/>
              <a:cxnLst/>
              <a:rect l="l" t="t" r="r" b="b"/>
              <a:pathLst>
                <a:path w="291902" h="486568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85522" y="5596532"/>
            <a:ext cx="3282255" cy="379959"/>
            <a:chOff x="0" y="0"/>
            <a:chExt cx="4376340" cy="5066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376340" cy="506612"/>
            </a:xfrm>
            <a:custGeom>
              <a:avLst/>
              <a:gdLst/>
              <a:ahLst/>
              <a:cxnLst/>
              <a:rect l="l" t="t" r="r" b="b"/>
              <a:pathLst>
                <a:path w="4376340" h="506612">
                  <a:moveTo>
                    <a:pt x="0" y="0"/>
                  </a:moveTo>
                  <a:lnTo>
                    <a:pt x="4376340" y="0"/>
                  </a:lnTo>
                  <a:lnTo>
                    <a:pt x="4376340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4376340" cy="525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Vaccination Impact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825829" y="6122342"/>
            <a:ext cx="6001791" cy="389335"/>
            <a:chOff x="0" y="0"/>
            <a:chExt cx="8002388" cy="51911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002388" cy="519113"/>
            </a:xfrm>
            <a:custGeom>
              <a:avLst/>
              <a:gdLst/>
              <a:ahLst/>
              <a:cxnLst/>
              <a:rect l="l" t="t" r="r" b="b"/>
              <a:pathLst>
                <a:path w="8002388" h="519113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Effect of vaccines on case rates.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177962" y="7606234"/>
            <a:ext cx="28575" cy="851446"/>
            <a:chOff x="0" y="0"/>
            <a:chExt cx="38100" cy="113526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8100" cy="1135253"/>
            </a:xfrm>
            <a:custGeom>
              <a:avLst/>
              <a:gdLst/>
              <a:ahLst/>
              <a:cxnLst/>
              <a:rect l="l" t="t" r="r" b="b"/>
              <a:pathLst>
                <a:path w="38100" h="11352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3918704" y="7332687"/>
            <a:ext cx="547241" cy="547241"/>
            <a:chOff x="0" y="0"/>
            <a:chExt cx="729655" cy="72965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29615" cy="729615"/>
            </a:xfrm>
            <a:custGeom>
              <a:avLst/>
              <a:gdLst/>
              <a:ahLst/>
              <a:cxnLst/>
              <a:rect l="l" t="t" r="r" b="b"/>
              <a:pathLst>
                <a:path w="729615" h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4082861" y="7423770"/>
            <a:ext cx="218926" cy="364926"/>
            <a:chOff x="0" y="0"/>
            <a:chExt cx="291902" cy="48656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91902" cy="486568"/>
            </a:xfrm>
            <a:custGeom>
              <a:avLst/>
              <a:gdLst/>
              <a:ahLst/>
              <a:cxnLst/>
              <a:rect l="l" t="t" r="r" b="b"/>
              <a:pathLst>
                <a:path w="291902" h="486568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671971" y="8700939"/>
            <a:ext cx="3040856" cy="379959"/>
            <a:chOff x="0" y="0"/>
            <a:chExt cx="4054475" cy="50661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054475" cy="506612"/>
            </a:xfrm>
            <a:custGeom>
              <a:avLst/>
              <a:gdLst/>
              <a:ahLst/>
              <a:cxnLst/>
              <a:rect l="l" t="t" r="r" b="b"/>
              <a:pathLst>
                <a:path w="4054475" h="506612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New Variants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191578" y="9226749"/>
            <a:ext cx="6001791" cy="389335"/>
            <a:chOff x="0" y="0"/>
            <a:chExt cx="8002388" cy="51911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002388" cy="519113"/>
            </a:xfrm>
            <a:custGeom>
              <a:avLst/>
              <a:gdLst/>
              <a:ahLst/>
              <a:cxnLst/>
              <a:rect l="l" t="t" r="r" b="b"/>
              <a:pathLst>
                <a:path w="8002388" h="519113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Emergence of new variants.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20825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Predictive Modeling: Forecasting Future Trends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1570" y="4246661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 Preparation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859685"/>
            <a:ext cx="4873378" cy="453629"/>
            <a:chOff x="0" y="0"/>
            <a:chExt cx="6497837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49783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Prepare data for modeling.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290816" y="345980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889081" y="4395341"/>
            <a:ext cx="212675" cy="566886"/>
            <a:chOff x="0" y="0"/>
            <a:chExt cx="283567" cy="755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567" cy="755848"/>
            </a:xfrm>
            <a:custGeom>
              <a:avLst/>
              <a:gdLst/>
              <a:ahLst/>
              <a:cxnLst/>
              <a:rect l="l" t="t" r="r" b="b"/>
              <a:pathLst>
                <a:path w="283567" h="755848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22237" y="4246661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Model Selection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859685"/>
            <a:ext cx="4873526" cy="453629"/>
            <a:chOff x="0" y="0"/>
            <a:chExt cx="6498035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Choose appropriate model.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6290816" y="345980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671422" y="4880967"/>
            <a:ext cx="212675" cy="566886"/>
            <a:chOff x="0" y="0"/>
            <a:chExt cx="283567" cy="7558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3567" cy="755848"/>
            </a:xfrm>
            <a:custGeom>
              <a:avLst/>
              <a:gdLst/>
              <a:ahLst/>
              <a:cxnLst/>
              <a:rect l="l" t="t" r="r" b="b"/>
              <a:pathLst>
                <a:path w="283567" h="755848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2237" y="7312372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Training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7925395"/>
            <a:ext cx="4873526" cy="453629"/>
            <a:chOff x="0" y="0"/>
            <a:chExt cx="6498035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 model on existing data.</a:t>
              </a:r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6290816" y="345980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0185798" y="7663309"/>
            <a:ext cx="212675" cy="566886"/>
            <a:chOff x="0" y="0"/>
            <a:chExt cx="283567" cy="75584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3567" cy="755848"/>
            </a:xfrm>
            <a:custGeom>
              <a:avLst/>
              <a:gdLst/>
              <a:ahLst/>
              <a:cxnLst/>
              <a:rect l="l" t="t" r="r" b="b"/>
              <a:pathLst>
                <a:path w="283567" h="755848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321570" y="7312372"/>
            <a:ext cx="3544044" cy="442912"/>
            <a:chOff x="0" y="0"/>
            <a:chExt cx="4725392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Evaluation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92238" y="7925395"/>
            <a:ext cx="4873378" cy="453629"/>
            <a:chOff x="0" y="0"/>
            <a:chExt cx="6497837" cy="6048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97837" cy="604838"/>
            </a:xfrm>
            <a:custGeom>
              <a:avLst/>
              <a:gdLst/>
              <a:ahLst/>
              <a:cxnLst/>
              <a:rect l="l" t="t" r="r" b="b"/>
              <a:pathLst>
                <a:path w="6497837" h="604838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649783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Evaluate the model.</a:t>
              </a:r>
            </a:p>
          </p:txBody>
        </p:sp>
      </p:grpSp>
      <p:sp>
        <p:nvSpPr>
          <p:cNvPr id="45" name="Freeform 45" descr="preencoded.png"/>
          <p:cNvSpPr/>
          <p:nvPr/>
        </p:nvSpPr>
        <p:spPr>
          <a:xfrm>
            <a:off x="6290816" y="345980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7403455" y="7177682"/>
            <a:ext cx="212675" cy="566886"/>
            <a:chOff x="0" y="0"/>
            <a:chExt cx="283567" cy="75584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3567" cy="755848"/>
            </a:xfrm>
            <a:custGeom>
              <a:avLst/>
              <a:gdLst/>
              <a:ahLst/>
              <a:cxnLst/>
              <a:rect l="l" t="t" r="r" b="b"/>
              <a:pathLst>
                <a:path w="283567" h="755848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200" y="1790700"/>
            <a:ext cx="9902053" cy="7845395"/>
          </a:xfrm>
          <a:custGeom>
            <a:avLst/>
            <a:gdLst/>
            <a:ahLst/>
            <a:cxnLst/>
            <a:rect l="l" t="t" r="r" b="b"/>
            <a:pathLst>
              <a:path w="9902053" h="7845395">
                <a:moveTo>
                  <a:pt x="0" y="0"/>
                </a:moveTo>
                <a:lnTo>
                  <a:pt x="9902053" y="0"/>
                </a:lnTo>
                <a:lnTo>
                  <a:pt x="9902053" y="7845395"/>
                </a:lnTo>
                <a:lnTo>
                  <a:pt x="0" y="784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459" y="4151615"/>
            <a:ext cx="64389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2019300"/>
            <a:ext cx="14035909" cy="7501952"/>
          </a:xfrm>
          <a:custGeom>
            <a:avLst/>
            <a:gdLst/>
            <a:ahLst/>
            <a:cxnLst/>
            <a:rect l="l" t="t" r="r" b="b"/>
            <a:pathLst>
              <a:path w="14035909" h="7501952">
                <a:moveTo>
                  <a:pt x="0" y="0"/>
                </a:moveTo>
                <a:lnTo>
                  <a:pt x="14035909" y="0"/>
                </a:lnTo>
                <a:lnTo>
                  <a:pt x="14035909" y="7501952"/>
                </a:lnTo>
                <a:lnTo>
                  <a:pt x="0" y="75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0632" y="159703"/>
            <a:ext cx="1501656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821" y="2098520"/>
            <a:ext cx="10620404" cy="7685707"/>
          </a:xfrm>
          <a:custGeom>
            <a:avLst/>
            <a:gdLst/>
            <a:ahLst/>
            <a:cxnLst/>
            <a:rect l="l" t="t" r="r" b="b"/>
            <a:pathLst>
              <a:path w="10620404" h="7685707">
                <a:moveTo>
                  <a:pt x="0" y="0"/>
                </a:moveTo>
                <a:lnTo>
                  <a:pt x="10620404" y="0"/>
                </a:lnTo>
                <a:lnTo>
                  <a:pt x="10620404" y="7685708"/>
                </a:lnTo>
                <a:lnTo>
                  <a:pt x="0" y="7685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523" y="423334"/>
            <a:ext cx="13788074" cy="133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6"/>
              </a:lnSpc>
            </a:pPr>
            <a:r>
              <a:rPr lang="en-US" sz="781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clinical trails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0" y="3467100"/>
            <a:ext cx="9253381" cy="6010328"/>
          </a:xfrm>
          <a:custGeom>
            <a:avLst/>
            <a:gdLst/>
            <a:ahLst/>
            <a:cxnLst/>
            <a:rect l="l" t="t" r="r" b="b"/>
            <a:pathLst>
              <a:path w="9253381" h="6010328">
                <a:moveTo>
                  <a:pt x="0" y="0"/>
                </a:moveTo>
                <a:lnTo>
                  <a:pt x="9253381" y="0"/>
                </a:lnTo>
                <a:lnTo>
                  <a:pt x="9253381" y="6010328"/>
                </a:lnTo>
                <a:lnTo>
                  <a:pt x="0" y="601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0" y="-33337"/>
            <a:ext cx="15120781" cy="4662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07"/>
              </a:lnSpc>
            </a:pPr>
            <a:r>
              <a:rPr lang="en-US" sz="886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Study Types</a:t>
            </a:r>
          </a:p>
          <a:p>
            <a:pPr algn="ctr">
              <a:lnSpc>
                <a:spcPts val="12407"/>
              </a:lnSpc>
            </a:pPr>
            <a:r>
              <a:rPr lang="en-US" sz="886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by Status in Clinical Trials</a:t>
            </a:r>
          </a:p>
          <a:p>
            <a:pPr algn="ctr">
              <a:lnSpc>
                <a:spcPts val="12407"/>
              </a:lnSpc>
            </a:pPr>
            <a:endParaRPr lang="en-US" sz="8862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3009900"/>
            <a:ext cx="13320667" cy="6778215"/>
          </a:xfrm>
          <a:custGeom>
            <a:avLst/>
            <a:gdLst/>
            <a:ahLst/>
            <a:cxnLst/>
            <a:rect l="l" t="t" r="r" b="b"/>
            <a:pathLst>
              <a:path w="13320667" h="6778215">
                <a:moveTo>
                  <a:pt x="0" y="0"/>
                </a:moveTo>
                <a:lnTo>
                  <a:pt x="13320667" y="0"/>
                </a:lnTo>
                <a:lnTo>
                  <a:pt x="13320667" y="6778216"/>
                </a:lnTo>
                <a:lnTo>
                  <a:pt x="0" y="677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264" y="183410"/>
            <a:ext cx="15633336" cy="3837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74"/>
              </a:lnSpc>
            </a:pPr>
            <a:r>
              <a:rPr lang="en-US" sz="726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Collaborators for Clinical</a:t>
            </a:r>
          </a:p>
          <a:p>
            <a:pPr algn="ctr">
              <a:lnSpc>
                <a:spcPts val="10174"/>
              </a:lnSpc>
            </a:pPr>
            <a:r>
              <a:rPr lang="en-US" sz="726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Trials</a:t>
            </a:r>
          </a:p>
          <a:p>
            <a:pPr algn="ctr">
              <a:lnSpc>
                <a:spcPts val="10174"/>
              </a:lnSpc>
            </a:pPr>
            <a:endParaRPr lang="en-US" sz="726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8469" y="667642"/>
            <a:ext cx="9733061" cy="2273052"/>
            <a:chOff x="0" y="0"/>
            <a:chExt cx="12977415" cy="30307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77415" cy="3030737"/>
            </a:xfrm>
            <a:custGeom>
              <a:avLst/>
              <a:gdLst/>
              <a:ahLst/>
              <a:cxnLst/>
              <a:rect l="l" t="t" r="r" b="b"/>
              <a:pathLst>
                <a:path w="12977415" h="3030737">
                  <a:moveTo>
                    <a:pt x="0" y="0"/>
                  </a:moveTo>
                  <a:lnTo>
                    <a:pt x="12977415" y="0"/>
                  </a:lnTo>
                  <a:lnTo>
                    <a:pt x="12977415" y="3030737"/>
                  </a:lnTo>
                  <a:lnTo>
                    <a:pt x="0" y="3030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977415" cy="30688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4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Impact Analysis: Socioeconomic Factors &amp; COVID-19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8469" y="3304282"/>
            <a:ext cx="9733061" cy="1396901"/>
            <a:chOff x="0" y="0"/>
            <a:chExt cx="12977415" cy="18625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77495" cy="1862582"/>
            </a:xfrm>
            <a:custGeom>
              <a:avLst/>
              <a:gdLst/>
              <a:ahLst/>
              <a:cxnLst/>
              <a:rect l="l" t="t" r="r" b="b"/>
              <a:pathLst>
                <a:path w="12977495" h="1862582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90910" y="3546722"/>
            <a:ext cx="3030588" cy="378767"/>
            <a:chOff x="0" y="0"/>
            <a:chExt cx="4040783" cy="5050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40783" cy="505023"/>
            </a:xfrm>
            <a:custGeom>
              <a:avLst/>
              <a:gdLst/>
              <a:ahLst/>
              <a:cxnLst/>
              <a:rect l="l" t="t" r="r" b="b"/>
              <a:pathLst>
                <a:path w="4040783" h="50502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Economic Impact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0910" y="4070896"/>
            <a:ext cx="9248180" cy="387846"/>
            <a:chOff x="0" y="0"/>
            <a:chExt cx="12330907" cy="517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30907" cy="517128"/>
            </a:xfrm>
            <a:custGeom>
              <a:avLst/>
              <a:gdLst/>
              <a:ahLst/>
              <a:cxnLst/>
              <a:rect l="l" t="t" r="r" b="b"/>
              <a:pathLst>
                <a:path w="12330907" h="517128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GDP changes due to lockdowns.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69" y="4943624"/>
            <a:ext cx="9733061" cy="1396901"/>
            <a:chOff x="0" y="0"/>
            <a:chExt cx="12977415" cy="18625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77495" cy="1862582"/>
            </a:xfrm>
            <a:custGeom>
              <a:avLst/>
              <a:gdLst/>
              <a:ahLst/>
              <a:cxnLst/>
              <a:rect l="l" t="t" r="r" b="b"/>
              <a:pathLst>
                <a:path w="12977495" h="1862582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90910" y="5186065"/>
            <a:ext cx="3030588" cy="378768"/>
            <a:chOff x="0" y="0"/>
            <a:chExt cx="4040783" cy="5050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40783" cy="505023"/>
            </a:xfrm>
            <a:custGeom>
              <a:avLst/>
              <a:gdLst/>
              <a:ahLst/>
              <a:cxnLst/>
              <a:rect l="l" t="t" r="r" b="b"/>
              <a:pathLst>
                <a:path w="4040783" h="50502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Education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0910" y="5710237"/>
            <a:ext cx="9248180" cy="387846"/>
            <a:chOff x="0" y="0"/>
            <a:chExt cx="12330907" cy="5171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330907" cy="517128"/>
            </a:xfrm>
            <a:custGeom>
              <a:avLst/>
              <a:gdLst/>
              <a:ahLst/>
              <a:cxnLst/>
              <a:rect l="l" t="t" r="r" b="b"/>
              <a:pathLst>
                <a:path w="12330907" h="517128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School closures and learning loss.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8469" y="6582966"/>
            <a:ext cx="9733061" cy="1396901"/>
            <a:chOff x="0" y="0"/>
            <a:chExt cx="12977415" cy="18625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7495" cy="1862582"/>
            </a:xfrm>
            <a:custGeom>
              <a:avLst/>
              <a:gdLst/>
              <a:ahLst/>
              <a:cxnLst/>
              <a:rect l="l" t="t" r="r" b="b"/>
              <a:pathLst>
                <a:path w="12977495" h="1862582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90910" y="6825406"/>
            <a:ext cx="3030588" cy="378768"/>
            <a:chOff x="0" y="0"/>
            <a:chExt cx="4040783" cy="5050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40783" cy="505023"/>
            </a:xfrm>
            <a:custGeom>
              <a:avLst/>
              <a:gdLst/>
              <a:ahLst/>
              <a:cxnLst/>
              <a:rect l="l" t="t" r="r" b="b"/>
              <a:pathLst>
                <a:path w="4040783" h="50502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Healthcare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90910" y="7349579"/>
            <a:ext cx="9248180" cy="387846"/>
            <a:chOff x="0" y="0"/>
            <a:chExt cx="12330907" cy="5171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330907" cy="517128"/>
            </a:xfrm>
            <a:custGeom>
              <a:avLst/>
              <a:gdLst/>
              <a:ahLst/>
              <a:cxnLst/>
              <a:rect l="l" t="t" r="r" b="b"/>
              <a:pathLst>
                <a:path w="12330907" h="517128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Strain on healthcare systems.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48469" y="8222308"/>
            <a:ext cx="9733061" cy="1396901"/>
            <a:chOff x="0" y="0"/>
            <a:chExt cx="12977415" cy="186253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977495" cy="1862582"/>
            </a:xfrm>
            <a:custGeom>
              <a:avLst/>
              <a:gdLst/>
              <a:ahLst/>
              <a:cxnLst/>
              <a:rect l="l" t="t" r="r" b="b"/>
              <a:pathLst>
                <a:path w="12977495" h="1862582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090910" y="8464749"/>
            <a:ext cx="3030588" cy="378768"/>
            <a:chOff x="0" y="0"/>
            <a:chExt cx="4040783" cy="5050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40783" cy="505023"/>
            </a:xfrm>
            <a:custGeom>
              <a:avLst/>
              <a:gdLst/>
              <a:ahLst/>
              <a:cxnLst/>
              <a:rect l="l" t="t" r="r" b="b"/>
              <a:pathLst>
                <a:path w="4040783" h="50502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Employment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90910" y="8988921"/>
            <a:ext cx="9248180" cy="387846"/>
            <a:chOff x="0" y="0"/>
            <a:chExt cx="12330907" cy="51712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330907" cy="517128"/>
            </a:xfrm>
            <a:custGeom>
              <a:avLst/>
              <a:gdLst/>
              <a:ahLst/>
              <a:cxnLst/>
              <a:rect l="l" t="t" r="r" b="b"/>
              <a:pathLst>
                <a:path w="12330907" h="517128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Job losses across sectors.</a:t>
              </a: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210</Words>
  <Application>Microsoft Office PowerPoint</Application>
  <PresentationFormat>Custom</PresentationFormat>
  <Paragraphs>75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Wingdings 3</vt:lpstr>
      <vt:lpstr>Fira Sans</vt:lpstr>
      <vt:lpstr>Century Gothic</vt:lpstr>
      <vt:lpstr>Canva Sans Bold</vt:lpstr>
      <vt:lpstr>Calibri</vt:lpstr>
      <vt:lpstr>Arimo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COVID-19-Exploratory-Data-Analysis-EDA-Using-Pandas.pptx</dc:title>
  <cp:lastModifiedBy>Sourav Mohanty</cp:lastModifiedBy>
  <cp:revision>4</cp:revision>
  <dcterms:created xsi:type="dcterms:W3CDTF">2006-08-16T00:00:00Z</dcterms:created>
  <dcterms:modified xsi:type="dcterms:W3CDTF">2025-03-12T17:02:05Z</dcterms:modified>
  <dc:identifier>DAGgZT62v1k</dc:identifier>
</cp:coreProperties>
</file>